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hang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hanga-bold.fntdata"/><Relationship Id="rId27" Type="http://schemas.openxmlformats.org/officeDocument/2006/relationships/font" Target="fonts/Chang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29ee169d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29ee169d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2c3ea71d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2c3ea71d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3413be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3413be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3413bec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3413bec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3413bec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3413bec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3413becf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3413becf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3413bec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3413bec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3413bec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3413bec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3413becf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3413becf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3413bec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3413bec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3413becf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3413becf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2c3ea71d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2c3ea71d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29ee169d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29ee169d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3413bec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3413bec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29ee169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29ee169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2c3ea71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2c3ea71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2c3ea71d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2c3ea71d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2c3ea71d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2c3ea71d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2c3ea71d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2c3ea71d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2c3ea71d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2c3ea71d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2c3ea71d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2c3ea71d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AMvM63yCp8g69DKrHNykecaNLEEkletD/view" TargetMode="External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53600" y="487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>
                <a:latin typeface="Changa"/>
                <a:ea typeface="Changa"/>
                <a:cs typeface="Changa"/>
                <a:sym typeface="Changa"/>
              </a:rPr>
              <a:t>The impact of the purchasing power in mental health and productivity of different countries</a:t>
            </a:r>
            <a:endParaRPr sz="4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6250" y="3907200"/>
            <a:ext cx="36405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000000"/>
                </a:solidFill>
                <a:latin typeface="Changa"/>
                <a:ea typeface="Changa"/>
                <a:cs typeface="Changa"/>
                <a:sym typeface="Changa"/>
              </a:rPr>
              <a:t>Ana Rita Poças, pg53645</a:t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000000"/>
                </a:solidFill>
                <a:latin typeface="Changa"/>
                <a:ea typeface="Changa"/>
                <a:cs typeface="Changa"/>
                <a:sym typeface="Changa"/>
              </a:rPr>
              <a:t>Nelson Almeida, pg52697</a:t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50" y="2231775"/>
            <a:ext cx="1675425" cy="1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875" y="3565200"/>
            <a:ext cx="1236300" cy="1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575" y="3345637"/>
            <a:ext cx="1675425" cy="16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da Noruega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896000" y="1652825"/>
            <a:ext cx="8208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Podemos observar uma correlação positiva entre o salário e a produtividade na Noruega entre 2010 e 2019. Apesar de a correlação não ser extremamente alta, com coeficiente de 0.08, sugere que à medida que o salário aumenta, a produtividade tende a aumentar também.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Também demonstra, que a correlação entre o custo de vida e o número de doenças mentais é significativamente maior. Com um coeficiente de 0.80, a relação é quase linear.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da Noruega - Dashboards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25" y="1189975"/>
            <a:ext cx="6210467" cy="3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da Noruega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762825" y="1408675"/>
            <a:ext cx="8208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Entre 2016 e 2019, a Noruega apresenta uma correlação entre o salário e a produtividade surpreendentemente negativo, com um coeficiente de -0.13, isto sugere que à medida que o salário aumenta a produtividade tende a diminuir. 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A correlação entre o custo de vida e a ocorrência de doenças mentais é também negativa com um coeficiente de -0.52. Ou seja, à medida que o custo de vida aumenta, a ocorrência de doenças mentais diminui. 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da Noruega - Ranking Global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25" y="1308950"/>
            <a:ext cx="6301302" cy="35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da Noruega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762825" y="1408675"/>
            <a:ext cx="8208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Apesar do alto custo de vida na Noruega, ela encontra-se em segundo lugar na nossa métrica “Quality of Life”. Há também uma clara diminuição da produtividade a partir de 2014.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Podemos confirmar que, tal como nos EUA, o poder de compra da população está altamente correlacionado com a saúde mental dos seus habitantes.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de Portugal - Dashboards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25" y="1364425"/>
            <a:ext cx="6090675" cy="34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de Portugal - Dashboards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50" y="1220125"/>
            <a:ext cx="6426174" cy="3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de Portugal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762825" y="1408675"/>
            <a:ext cx="8208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Podemos verificar que Portugal tem um poder de compra abaixo da média.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Tem o maior índice de habitantes com pobre saúde mental e a sua produtividade tem estado constantemente abaixo da média.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de Portugal - Ranking Global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75" y="1231250"/>
            <a:ext cx="6448348" cy="36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de Portugal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762825" y="1408675"/>
            <a:ext cx="82083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anga"/>
              <a:buChar char="●"/>
            </a:pPr>
            <a:r>
              <a:rPr lang="pt-PT" sz="2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De acordo com a nossa métrica “Quality of Life”, Portugal encontra-se dois lugares abaixo dos EUA, um país com alta produtividade e alto poder de compra, o que pode indicar que existem outros fatores que contribuem para a qualidade de vida dos portugueses. </a:t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anga"/>
              <a:buChar char="●"/>
            </a:pPr>
            <a:r>
              <a:rPr lang="pt-PT" sz="2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Verificamos que Portugal é o oitavo país com menos custo de vida e, este fator, pode contrabalançar os baixos salários e elevadas ocorrências de problemas de saúde mental nos portugueses.</a:t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Observações iniciais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96000" y="165282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A dashboard inicial pretende representar a perspetiva global de certos parâmetros como: o salário de cada país, o seu impacto na produtividade do país, o país com um maior número de doenças mentais </a:t>
            </a: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por</a:t>
            </a: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 100000 habitantes e o país com maior custo de vida.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Criamos, também, uma métrica designada “Quality of Life” que tem em consideração as métricas publicadas pela Organização Mundial de Saúde.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91" name="Google Shape;191;p32" title="AISBD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88" y="1152475"/>
            <a:ext cx="6378824" cy="35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Demo Dashboards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253600" y="487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>
                <a:latin typeface="Changa"/>
                <a:ea typeface="Changa"/>
                <a:cs typeface="Changa"/>
                <a:sym typeface="Changa"/>
              </a:rPr>
              <a:t>The impact of the purchasing power in mental health and productivity of different countries</a:t>
            </a:r>
            <a:endParaRPr sz="4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356250" y="3907200"/>
            <a:ext cx="36405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000000"/>
                </a:solidFill>
                <a:latin typeface="Changa"/>
                <a:ea typeface="Changa"/>
                <a:cs typeface="Changa"/>
                <a:sym typeface="Changa"/>
              </a:rPr>
              <a:t>Ana Rita Poças, pg53645</a:t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000000"/>
                </a:solidFill>
                <a:latin typeface="Changa"/>
                <a:ea typeface="Changa"/>
                <a:cs typeface="Changa"/>
                <a:sym typeface="Changa"/>
              </a:rPr>
              <a:t>Nelson Almeida, pg52697</a:t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50" y="2231775"/>
            <a:ext cx="1675425" cy="1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875" y="3565200"/>
            <a:ext cx="1236300" cy="1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575" y="3345637"/>
            <a:ext cx="1675425" cy="16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Dashboard Inicial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5" y="1143800"/>
            <a:ext cx="6440374" cy="35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Caso de Estudo dos EUA - Dashboards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76" y="1144150"/>
            <a:ext cx="6491377" cy="363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 dos EUA - Dashboards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5" y="1103325"/>
            <a:ext cx="6202376" cy="34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Estudo de Caso dos EUA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889125" y="1226500"/>
            <a:ext cx="80706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Pela análise dos dados da Dashboard anterior é evidente que o custo de vida está correlacionado com o número de doenças mentais nos EUA (período de 2009-2019)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hanga"/>
              <a:buChar char="●"/>
            </a:pPr>
            <a:r>
              <a:rPr lang="pt-PT" sz="2000">
                <a:latin typeface="Changa"/>
                <a:ea typeface="Changa"/>
                <a:cs typeface="Changa"/>
                <a:sym typeface="Changa"/>
              </a:rPr>
              <a:t>No entanto, se analisarmos apenas o período de 2016 a 2019 verifica-se que a correlação é negativa, isto é, apesar de o custo de vida baixar o número de doenças mentais continuou a aumentar. A nosso ver, este facto, pode estar relacionado com outros fatores, como por exemplo, políticos.</a:t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69327" l="0" r="0" t="0"/>
          <a:stretch/>
        </p:blipFill>
        <p:spPr>
          <a:xfrm>
            <a:off x="3772350" y="4181600"/>
            <a:ext cx="4700101" cy="8037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786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 dos EUA - Ranking Global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88" y="1244650"/>
            <a:ext cx="6074824" cy="34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latin typeface="Changa"/>
                <a:ea typeface="Changa"/>
                <a:cs typeface="Changa"/>
                <a:sym typeface="Changa"/>
              </a:rPr>
              <a:t> dos EUA - Observações </a:t>
            </a:r>
            <a:endParaRPr sz="3000">
              <a:solidFill>
                <a:srgbClr val="000000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896000" y="1652825"/>
            <a:ext cx="82479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anga"/>
              <a:buChar char="●"/>
            </a:pPr>
            <a:r>
              <a:rPr lang="pt-PT" sz="2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É possível verificar que, para a métrica que criamos “Quality of Life”, os EUA se encontram na 16ª posição, e à exceção de 2009, os EUA não está nos países mais produtivos.</a:t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anga"/>
              <a:buChar char="●"/>
            </a:pPr>
            <a:r>
              <a:rPr lang="pt-PT" sz="2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O poder de compra também está negativamente correlacionado com o número de doenças mentais e, portanto, o poder de compra deve ter um papel importante na saúde mental dos cidadãos americanos.</a:t>
            </a:r>
            <a:endParaRPr sz="2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235600" y="325675"/>
            <a:ext cx="84012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Caso de Estudo</a:t>
            </a:r>
            <a:r>
              <a:rPr lang="pt-PT" sz="3000">
                <a:solidFill>
                  <a:schemeClr val="dk1"/>
                </a:solidFill>
                <a:latin typeface="Changa"/>
                <a:ea typeface="Changa"/>
                <a:cs typeface="Changa"/>
                <a:sym typeface="Changa"/>
              </a:rPr>
              <a:t> da Noruega - Dashboards</a:t>
            </a:r>
            <a:endParaRPr sz="3000">
              <a:solidFill>
                <a:schemeClr val="dk1"/>
              </a:solidFill>
              <a:latin typeface="Changa"/>
              <a:ea typeface="Changa"/>
              <a:cs typeface="Changa"/>
              <a:sym typeface="Chan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00" y="1172675"/>
            <a:ext cx="6224423" cy="3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